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9"/>
  </p:notesMasterIdLst>
  <p:handoutMasterIdLst>
    <p:handoutMasterId r:id="rId20"/>
  </p:handoutMasterIdLst>
  <p:sldIdLst>
    <p:sldId id="410" r:id="rId5"/>
    <p:sldId id="383" r:id="rId6"/>
    <p:sldId id="404" r:id="rId7"/>
    <p:sldId id="414" r:id="rId8"/>
    <p:sldId id="427" r:id="rId9"/>
    <p:sldId id="429" r:id="rId10"/>
    <p:sldId id="413" r:id="rId11"/>
    <p:sldId id="430" r:id="rId12"/>
    <p:sldId id="428" r:id="rId13"/>
    <p:sldId id="432" r:id="rId14"/>
    <p:sldId id="434" r:id="rId15"/>
    <p:sldId id="431" r:id="rId16"/>
    <p:sldId id="420" r:id="rId17"/>
    <p:sldId id="415" r:id="rId18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38EF54-0281-47F7-A187-E404F7C690B3}" v="63" dt="2025-05-27T15:05:40.279"/>
  </p1510:revLst>
</p1510:revInfo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27" autoAdjust="0"/>
  </p:normalViewPr>
  <p:slideViewPr>
    <p:cSldViewPr snapToGrid="0">
      <p:cViewPr varScale="1">
        <p:scale>
          <a:sx n="111" d="100"/>
          <a:sy n="111" d="100"/>
        </p:scale>
        <p:origin x="222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394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2F41AB2A-FCB0-449C-94A2-E3FFDC5F192E}" type="datetime1">
              <a:rPr lang="pt-BR" smtClean="0"/>
              <a:t>02/06/2025</a:t>
            </a:fld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E2C230DF-5933-439D-898F-38E9AC9BA688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8" name="Espaço Reservado para Cabeçalho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fld id="{6F315709-B4D1-47A8-A516-AEABF47ED22D}" type="datetime1">
              <a:rPr lang="pt-BR" smtClean="0"/>
              <a:pPr/>
              <a:t>02/06/2025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A89C7E07-3C67-C64C-8DA0-0404F63039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A89C7E07-3C67-C64C-8DA0-0404F6303970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9156A-4F71-19D0-4830-DC25CEA2F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C470C4D7-F600-CE57-B905-44049F9BFD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99734031-B65E-B0D6-4288-BDAFB59ACF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95F26C51-61AB-AEDA-CEE6-11AADFEAC1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A89C7E07-3C67-C64C-8DA0-0404F6303970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7249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A89C7E07-3C67-C64C-8DA0-0404F6303970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3416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A89C7E07-3C67-C64C-8DA0-0404F6303970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4596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D35BF-EABD-932A-A776-F2FAD7FE4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83DA293A-275B-86F9-A008-49AB1CFDCF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DE310E15-2464-1755-5AF4-C402A9D97B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C394D18C-4695-D369-8B92-A6BDB1F332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A89C7E07-3C67-C64C-8DA0-0404F6303970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9053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3F72F-8F3E-6C55-2651-BA6678DCA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3C09C9DE-B721-116F-6598-2DB1D6D565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4353529C-F45B-8082-9DFF-8E69F01B82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A6C81116-E968-F4D0-438F-647182A608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A89C7E07-3C67-C64C-8DA0-0404F6303970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64503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A5F98-107F-74D2-883A-7503D6146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02B339E4-7945-7BE8-DA49-EB8ED74BC5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CB3F1839-626B-2EEB-A81A-820FEDD2B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0DAF0D5-1FAF-A3B7-F5D8-FCBE8A48CD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A89C7E07-3C67-C64C-8DA0-0404F6303970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69394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929AA-DD48-92AF-1CAF-F501CAD9A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14C543E3-10D2-EAF0-2848-EF6AEE6D53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2C0EC1BB-A128-9AF2-44BB-2AE18C76AF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B2886C1-7D04-EEFA-5D92-89A173ACD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A89C7E07-3C67-C64C-8DA0-0404F6303970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07695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E5255-B76D-C4A2-D472-AEA5CD7FF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0F662ED1-652E-0901-DBFB-0555C994AF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F758AC6E-5DBA-0595-03D4-EF6840AFC2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1FB8E55-E399-4630-7CE6-250ACF1287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A89C7E07-3C67-C64C-8DA0-0404F6303970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81515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A7DFB-8780-3D8C-206A-384ED317F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2C5AB12F-A9D1-AB79-AE05-6EF9E9C8CF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9A8B123D-74AE-F5B7-A1F6-89B9956AF1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3B21FBB0-1A61-9E4A-0364-3E4ECBEF0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A89C7E07-3C67-C64C-8DA0-0404F6303970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9904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3">
            <a:extLst>
              <a:ext uri="{FF2B5EF4-FFF2-40B4-BE49-F238E27FC236}">
                <a16:creationId xmlns:a16="http://schemas.microsoft.com/office/drawing/2014/main" id="{5614D698-E2E6-1957-5D5D-D02841A8CDF9}"/>
              </a:ext>
            </a:extLst>
          </p:cNvPr>
          <p:cNvSpPr/>
          <p:nvPr userDrawn="1"/>
        </p:nvSpPr>
        <p:spPr>
          <a:xfrm rot="10783698">
            <a:off x="-250326" y="-161325"/>
            <a:ext cx="12692653" cy="7180651"/>
          </a:xfrm>
          <a:custGeom>
            <a:avLst/>
            <a:gdLst/>
            <a:ahLst/>
            <a:cxnLst/>
            <a:rect l="l" t="t" r="r" b="b"/>
            <a:pathLst>
              <a:path w="18336574" h="10373603">
                <a:moveTo>
                  <a:pt x="18287795" y="10373602"/>
                </a:moveTo>
                <a:lnTo>
                  <a:pt x="0" y="10286884"/>
                </a:lnTo>
                <a:lnTo>
                  <a:pt x="48779" y="0"/>
                </a:lnTo>
                <a:lnTo>
                  <a:pt x="18336574" y="86718"/>
                </a:lnTo>
                <a:lnTo>
                  <a:pt x="18287795" y="10373602"/>
                </a:lnTo>
                <a:close/>
              </a:path>
            </a:pathLst>
          </a:custGeom>
          <a:blipFill>
            <a:blip r:embed="rId2"/>
            <a:stretch>
              <a:fillRect l="-12696" t="-106" r="-14569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CCB7858-F867-2A77-4708-A7CF9A3460AB}"/>
              </a:ext>
            </a:extLst>
          </p:cNvPr>
          <p:cNvGrpSpPr/>
          <p:nvPr userDrawn="1"/>
        </p:nvGrpSpPr>
        <p:grpSpPr>
          <a:xfrm>
            <a:off x="-267281" y="-172222"/>
            <a:ext cx="12726563" cy="7373894"/>
            <a:chOff x="-267282" y="-172222"/>
            <a:chExt cx="12726563" cy="7373894"/>
          </a:xfrm>
        </p:grpSpPr>
        <p:pic>
          <p:nvPicPr>
            <p:cNvPr id="22" name="Imagem 21" descr="Padrão do plano de fundo&#10;&#10;O conteúdo gerado por IA pode estar incorreto.">
              <a:extLst>
                <a:ext uri="{FF2B5EF4-FFF2-40B4-BE49-F238E27FC236}">
                  <a16:creationId xmlns:a16="http://schemas.microsoft.com/office/drawing/2014/main" id="{9A21CB15-9B80-35C6-CAFF-81CD362734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7282" y="-172222"/>
              <a:ext cx="12726563" cy="1600972"/>
            </a:xfrm>
            <a:prstGeom prst="rect">
              <a:avLst/>
            </a:prstGeom>
          </p:spPr>
        </p:pic>
        <p:pic>
          <p:nvPicPr>
            <p:cNvPr id="23" name="Imagem 22" descr="Padrão do plano de fundo&#10;&#10;O conteúdo gerado por IA pode estar incorreto.">
              <a:extLst>
                <a:ext uri="{FF2B5EF4-FFF2-40B4-BE49-F238E27FC236}">
                  <a16:creationId xmlns:a16="http://schemas.microsoft.com/office/drawing/2014/main" id="{BF55EB40-CEF3-EE98-7EF4-A965084BB6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-267282" y="5600700"/>
              <a:ext cx="12726563" cy="1600972"/>
            </a:xfrm>
            <a:prstGeom prst="rect">
              <a:avLst/>
            </a:prstGeom>
          </p:spPr>
        </p:pic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4D3946C2-8393-57E5-028F-4D70377CC158}"/>
                </a:ext>
              </a:extLst>
            </p:cNvPr>
            <p:cNvSpPr/>
            <p:nvPr userDrawn="1"/>
          </p:nvSpPr>
          <p:spPr>
            <a:xfrm>
              <a:off x="-267282" y="1428750"/>
              <a:ext cx="12726563" cy="41719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pt-BR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dirty="0"/>
              <a:t>Clique para adicionar um título 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6D86EE3A-7F9A-C577-C019-9AA7BD885A44}"/>
              </a:ext>
            </a:extLst>
          </p:cNvPr>
          <p:cNvGrpSpPr/>
          <p:nvPr userDrawn="1"/>
        </p:nvGrpSpPr>
        <p:grpSpPr>
          <a:xfrm>
            <a:off x="294152" y="600318"/>
            <a:ext cx="5176932" cy="5657365"/>
            <a:chOff x="179851" y="294341"/>
            <a:chExt cx="5786617" cy="6323630"/>
          </a:xfrm>
        </p:grpSpPr>
        <p:pic>
          <p:nvPicPr>
            <p:cNvPr id="14" name="Imagem 13" descr="Uma imagem contendo Texto&#10;&#10;O conteúdo gerado por IA pode estar incorreto.">
              <a:extLst>
                <a:ext uri="{FF2B5EF4-FFF2-40B4-BE49-F238E27FC236}">
                  <a16:creationId xmlns:a16="http://schemas.microsoft.com/office/drawing/2014/main" id="{3AC504D0-8A28-789E-B35C-366599E4A6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51" y="294341"/>
              <a:ext cx="5786617" cy="3219259"/>
            </a:xfrm>
            <a:prstGeom prst="rect">
              <a:avLst/>
            </a:prstGeom>
          </p:spPr>
        </p:pic>
        <p:pic>
          <p:nvPicPr>
            <p:cNvPr id="17" name="Imagem 16" descr="Tela de jogo de vídeo game&#10;&#10;O conteúdo gerado por IA pode estar incorreto.">
              <a:extLst>
                <a:ext uri="{FF2B5EF4-FFF2-40B4-BE49-F238E27FC236}">
                  <a16:creationId xmlns:a16="http://schemas.microsoft.com/office/drawing/2014/main" id="{C73709F2-AB79-7638-EC1C-CBE6CA3F8D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645" y="4032903"/>
              <a:ext cx="5321028" cy="2585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 imagem do 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la de computador com fundo azul&#10;&#10;O conteúdo gerado por IA pode estar incorreto.">
            <a:extLst>
              <a:ext uri="{FF2B5EF4-FFF2-40B4-BE49-F238E27FC236}">
                <a16:creationId xmlns:a16="http://schemas.microsoft.com/office/drawing/2014/main" id="{B4FB645A-3FBD-AD09-6DC9-0D64499910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pt-B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sp>
        <p:nvSpPr>
          <p:cNvPr id="3" name="Espaço Reservado para Conteúdo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pt-BR" sz="2000"/>
            </a:lvl1pPr>
            <a:lvl2pPr indent="-283464">
              <a:spcBef>
                <a:spcPts val="1800"/>
              </a:spcBef>
              <a:defRPr lang="pt-BR" sz="2000"/>
            </a:lvl2pPr>
            <a:lvl3pPr indent="-283464">
              <a:spcBef>
                <a:spcPts val="1800"/>
              </a:spcBef>
              <a:defRPr lang="pt-BR" sz="2000"/>
            </a:lvl3pPr>
            <a:lvl4pPr indent="-283464">
              <a:spcBef>
                <a:spcPts val="1800"/>
              </a:spcBef>
              <a:defRPr lang="pt-BR" sz="2000"/>
            </a:lvl4pPr>
            <a:lvl5pPr indent="-283464">
              <a:spcBef>
                <a:spcPts val="1800"/>
              </a:spcBef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pt-BR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 dirty="0">
              <a:latin typeface="+mn-lt"/>
            </a:endParaRPr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 tabela do 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fundo azul&#10;&#10;O conteúdo gerado por IA pode estar incorreto.">
            <a:extLst>
              <a:ext uri="{FF2B5EF4-FFF2-40B4-BE49-F238E27FC236}">
                <a16:creationId xmlns:a16="http://schemas.microsoft.com/office/drawing/2014/main" id="{A5843A84-B746-054B-8BBD-5FE5D774DC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pt-B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Espaço Reservado para Conteúd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pt-BR" sz="2000"/>
            </a:lvl1pPr>
            <a:lvl2pPr marL="457200" indent="0">
              <a:spcBef>
                <a:spcPts val="1800"/>
              </a:spcBef>
              <a:buNone/>
              <a:defRPr lang="pt-BR" sz="2000"/>
            </a:lvl2pPr>
            <a:lvl3pPr marL="914400" indent="0">
              <a:spcBef>
                <a:spcPts val="1800"/>
              </a:spcBef>
              <a:buNone/>
              <a:defRPr lang="pt-BR" sz="2000"/>
            </a:lvl3pPr>
            <a:lvl4pPr marL="1371600" indent="0">
              <a:spcBef>
                <a:spcPts val="1800"/>
              </a:spcBef>
              <a:buNone/>
              <a:defRPr lang="pt-BR" sz="2000"/>
            </a:lvl4pPr>
            <a:lvl5pPr marL="1828800" indent="0">
              <a:spcBef>
                <a:spcPts val="1800"/>
              </a:spcBef>
              <a:buNone/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pt-BR" sz="2000"/>
            </a:lvl1pPr>
            <a:lvl2pPr>
              <a:spcBef>
                <a:spcPts val="600"/>
              </a:spcBef>
              <a:defRPr lang="pt-BR" sz="2000"/>
            </a:lvl2pPr>
            <a:lvl3pPr>
              <a:spcBef>
                <a:spcPts val="1800"/>
              </a:spcBef>
              <a:defRPr lang="pt-BR" sz="2000"/>
            </a:lvl3pPr>
            <a:lvl4pPr>
              <a:spcBef>
                <a:spcPts val="1800"/>
              </a:spcBef>
              <a:defRPr lang="pt-BR" sz="2000"/>
            </a:lvl4pPr>
            <a:lvl5pPr>
              <a:spcBef>
                <a:spcPts val="1800"/>
              </a:spcBef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 dirty="0">
              <a:latin typeface="+mn-lt"/>
            </a:endParaRPr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Dois Conteúdo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fundo azul&#10;&#10;O conteúdo gerado por IA pode estar incorreto.">
            <a:extLst>
              <a:ext uri="{FF2B5EF4-FFF2-40B4-BE49-F238E27FC236}">
                <a16:creationId xmlns:a16="http://schemas.microsoft.com/office/drawing/2014/main" id="{93657562-4A62-0DF5-7ACE-463F712325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pt-B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pt-BR" sz="2000"/>
            </a:lvl1pPr>
            <a:lvl2pPr>
              <a:spcBef>
                <a:spcPts val="600"/>
              </a:spcBef>
              <a:defRPr lang="pt-BR" sz="2000"/>
            </a:lvl2pPr>
            <a:lvl3pPr>
              <a:spcBef>
                <a:spcPts val="1800"/>
              </a:spcBef>
              <a:defRPr lang="pt-BR" sz="2000"/>
            </a:lvl3pPr>
            <a:lvl4pPr>
              <a:spcBef>
                <a:spcPts val="1800"/>
              </a:spcBef>
              <a:defRPr lang="pt-BR" sz="2000"/>
            </a:lvl4pPr>
            <a:lvl5pPr>
              <a:spcBef>
                <a:spcPts val="1800"/>
              </a:spcBef>
              <a:defRPr lang="pt-BR" sz="2000"/>
            </a:lvl5pPr>
          </a:lstStyle>
          <a:p>
            <a:pPr lvl="0" rtl="0"/>
            <a:r>
              <a:rPr lang="pt-BR" dirty="0"/>
              <a:t>Clique para adicionar conteúdo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7" name="Espaço Reservado para Conteúd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 rtlCol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lang="pt-BR" sz="2000"/>
            </a:lvl1pPr>
            <a:lvl2pPr>
              <a:spcBef>
                <a:spcPts val="1800"/>
              </a:spcBef>
              <a:defRPr lang="pt-BR" sz="2000"/>
            </a:lvl2pPr>
            <a:lvl3pPr>
              <a:spcBef>
                <a:spcPts val="1800"/>
              </a:spcBef>
              <a:defRPr lang="pt-BR" sz="2000"/>
            </a:lvl3pPr>
            <a:lvl4pPr>
              <a:spcBef>
                <a:spcPts val="1800"/>
              </a:spcBef>
              <a:defRPr lang="pt-BR" sz="2000"/>
            </a:lvl4pPr>
            <a:lvl5pPr>
              <a:spcBef>
                <a:spcPts val="1800"/>
              </a:spcBef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>
              <a:latin typeface="+mn-lt"/>
            </a:endParaRP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5164683B-8178-B463-E934-F1E9FAA675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pt-B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sp>
        <p:nvSpPr>
          <p:cNvPr id="9" name="Espaço Reservado para Tabela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 rtlCol="0">
            <a:noAutofit/>
          </a:bodyPr>
          <a:lstStyle>
            <a:lvl1pPr>
              <a:defRPr lang="pt-BR"/>
            </a:lvl1pPr>
          </a:lstStyle>
          <a:p>
            <a:pPr rtl="0"/>
            <a:r>
              <a:rPr lang="pt-BR"/>
              <a:t>Clique no ícone para adicionar tabela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 dirty="0">
              <a:latin typeface="+mn-lt"/>
            </a:endParaRPr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>
              <a:latin typeface="+mn-lt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Uma imagem contendo Logotipo&#10;&#10;O conteúdo gerado por IA pode estar incorreto.">
            <a:extLst>
              <a:ext uri="{FF2B5EF4-FFF2-40B4-BE49-F238E27FC236}">
                <a16:creationId xmlns:a16="http://schemas.microsoft.com/office/drawing/2014/main" id="{3CB0F91D-ECD4-382F-66ED-B0733FD4D8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4" t="11334" r="4344" b="16400"/>
          <a:stretch/>
        </p:blipFill>
        <p:spPr>
          <a:xfrm>
            <a:off x="9848850" y="1"/>
            <a:ext cx="2343150" cy="3094408"/>
          </a:xfrm>
          <a:prstGeom prst="rect">
            <a:avLst/>
          </a:prstGeom>
        </p:spPr>
      </p:pic>
      <p:pic>
        <p:nvPicPr>
          <p:cNvPr id="5" name="Imagem 4" descr="Uma imagem contendo Logotipo&#10;&#10;O conteúdo gerado por IA pode estar incorreto.">
            <a:extLst>
              <a:ext uri="{FF2B5EF4-FFF2-40B4-BE49-F238E27FC236}">
                <a16:creationId xmlns:a16="http://schemas.microsoft.com/office/drawing/2014/main" id="{378069E0-B249-2587-CB18-4098763CC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045" r="61375"/>
          <a:stretch/>
        </p:blipFill>
        <p:spPr>
          <a:xfrm>
            <a:off x="0" y="5009389"/>
            <a:ext cx="4709158" cy="184861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pt-BR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sp>
        <p:nvSpPr>
          <p:cNvPr id="18" name="Espaço Reservado para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pt-BR" sz="2400" b="1" i="0">
                <a:solidFill>
                  <a:schemeClr val="bg1"/>
                </a:solidFill>
                <a:latin typeface="+mn-lt"/>
              </a:defRPr>
            </a:lvl1pPr>
            <a:lvl2pPr>
              <a:defRPr lang="pt-BR" sz="4000"/>
            </a:lvl2pPr>
            <a:lvl3pPr>
              <a:defRPr lang="pt-BR" sz="4000"/>
            </a:lvl3pPr>
            <a:lvl4pPr>
              <a:defRPr lang="pt-BR" sz="4000"/>
            </a:lvl4pPr>
            <a:lvl5pPr>
              <a:defRPr lang="pt-BR" sz="4000"/>
            </a:lvl5pPr>
          </a:lstStyle>
          <a:p>
            <a:pPr lvl="0" rtl="0"/>
            <a:r>
              <a:rPr lang="pt-BR"/>
              <a:t>Clique para adicionar o texto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5B0EE741-CFDD-9A12-3660-F9EFFDAEFA2E}"/>
              </a:ext>
            </a:extLst>
          </p:cNvPr>
          <p:cNvGrpSpPr/>
          <p:nvPr userDrawn="1"/>
        </p:nvGrpSpPr>
        <p:grpSpPr>
          <a:xfrm>
            <a:off x="6500633" y="779751"/>
            <a:ext cx="4848541" cy="5298498"/>
            <a:chOff x="179851" y="294341"/>
            <a:chExt cx="5786617" cy="6323630"/>
          </a:xfrm>
        </p:grpSpPr>
        <p:pic>
          <p:nvPicPr>
            <p:cNvPr id="15" name="Imagem 14" descr="Uma imagem contendo Texto&#10;&#10;O conteúdo gerado por IA pode estar incorreto.">
              <a:extLst>
                <a:ext uri="{FF2B5EF4-FFF2-40B4-BE49-F238E27FC236}">
                  <a16:creationId xmlns:a16="http://schemas.microsoft.com/office/drawing/2014/main" id="{80D24EC6-F355-8BDA-966C-5E646B01D38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51" y="294341"/>
              <a:ext cx="5786617" cy="3219259"/>
            </a:xfrm>
            <a:prstGeom prst="rect">
              <a:avLst/>
            </a:prstGeom>
          </p:spPr>
        </p:pic>
        <p:pic>
          <p:nvPicPr>
            <p:cNvPr id="16" name="Imagem 15" descr="Tela de jogo de vídeo game&#10;&#10;O conteúdo gerado por IA pode estar incorreto.">
              <a:extLst>
                <a:ext uri="{FF2B5EF4-FFF2-40B4-BE49-F238E27FC236}">
                  <a16:creationId xmlns:a16="http://schemas.microsoft.com/office/drawing/2014/main" id="{62C222BE-55DA-3EBA-49E4-6BA47F1C17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645" y="4032903"/>
              <a:ext cx="5321028" cy="2585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3C18C680-7BC3-991C-2EF6-D7DFC27B83DC}"/>
              </a:ext>
            </a:extLst>
          </p:cNvPr>
          <p:cNvSpPr/>
          <p:nvPr userDrawn="1"/>
        </p:nvSpPr>
        <p:spPr>
          <a:xfrm rot="10783698">
            <a:off x="-250326" y="-161325"/>
            <a:ext cx="12692653" cy="7180651"/>
          </a:xfrm>
          <a:custGeom>
            <a:avLst/>
            <a:gdLst/>
            <a:ahLst/>
            <a:cxnLst/>
            <a:rect l="l" t="t" r="r" b="b"/>
            <a:pathLst>
              <a:path w="18336574" h="10373603">
                <a:moveTo>
                  <a:pt x="18287795" y="10373602"/>
                </a:moveTo>
                <a:lnTo>
                  <a:pt x="0" y="10286884"/>
                </a:lnTo>
                <a:lnTo>
                  <a:pt x="48779" y="0"/>
                </a:lnTo>
                <a:lnTo>
                  <a:pt x="18336574" y="86718"/>
                </a:lnTo>
                <a:lnTo>
                  <a:pt x="18287795" y="10373602"/>
                </a:lnTo>
                <a:close/>
              </a:path>
            </a:pathLst>
          </a:custGeom>
          <a:blipFill>
            <a:blip r:embed="rId2"/>
            <a:stretch>
              <a:fillRect l="-12696" t="-106" r="-14569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BC573F04-14EA-F95E-F255-C842969BD217}"/>
              </a:ext>
            </a:extLst>
          </p:cNvPr>
          <p:cNvGrpSpPr/>
          <p:nvPr userDrawn="1"/>
        </p:nvGrpSpPr>
        <p:grpSpPr>
          <a:xfrm>
            <a:off x="-267281" y="-172222"/>
            <a:ext cx="12726563" cy="7373894"/>
            <a:chOff x="-267282" y="-172222"/>
            <a:chExt cx="12726563" cy="7373894"/>
          </a:xfrm>
        </p:grpSpPr>
        <p:pic>
          <p:nvPicPr>
            <p:cNvPr id="7" name="Imagem 6" descr="Padrão do plano de fundo&#10;&#10;O conteúdo gerado por IA pode estar incorreto.">
              <a:extLst>
                <a:ext uri="{FF2B5EF4-FFF2-40B4-BE49-F238E27FC236}">
                  <a16:creationId xmlns:a16="http://schemas.microsoft.com/office/drawing/2014/main" id="{5245A576-D182-6789-D558-0C277B9216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7282" y="-172222"/>
              <a:ext cx="12726563" cy="1600972"/>
            </a:xfrm>
            <a:prstGeom prst="rect">
              <a:avLst/>
            </a:prstGeom>
          </p:spPr>
        </p:pic>
        <p:pic>
          <p:nvPicPr>
            <p:cNvPr id="8" name="Imagem 7" descr="Padrão do plano de fundo&#10;&#10;O conteúdo gerado por IA pode estar incorreto.">
              <a:extLst>
                <a:ext uri="{FF2B5EF4-FFF2-40B4-BE49-F238E27FC236}">
                  <a16:creationId xmlns:a16="http://schemas.microsoft.com/office/drawing/2014/main" id="{4A9A355B-95B8-F36A-26A8-2076FCC18E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-267282" y="5600700"/>
              <a:ext cx="12726563" cy="1600972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27B6D24-2197-0C11-16F0-B17B585CB8B6}"/>
                </a:ext>
              </a:extLst>
            </p:cNvPr>
            <p:cNvSpPr/>
            <p:nvPr userDrawn="1"/>
          </p:nvSpPr>
          <p:spPr>
            <a:xfrm>
              <a:off x="-267282" y="1428750"/>
              <a:ext cx="12726563" cy="41719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pt-BR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sp>
        <p:nvSpPr>
          <p:cNvPr id="18" name="Espaço Reservado para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pt-BR" sz="2400" b="1" i="0">
                <a:solidFill>
                  <a:schemeClr val="bg1"/>
                </a:solidFill>
                <a:latin typeface="+mn-lt"/>
              </a:defRPr>
            </a:lvl1pPr>
            <a:lvl2pPr>
              <a:defRPr lang="pt-BR" sz="4000"/>
            </a:lvl2pPr>
            <a:lvl3pPr>
              <a:defRPr lang="pt-BR" sz="4000"/>
            </a:lvl3pPr>
            <a:lvl4pPr>
              <a:defRPr lang="pt-BR" sz="4000"/>
            </a:lvl4pPr>
            <a:lvl5pPr>
              <a:defRPr lang="pt-BR" sz="4000"/>
            </a:lvl5pPr>
          </a:lstStyle>
          <a:p>
            <a:pPr lvl="0" rtl="0"/>
            <a:r>
              <a:rPr lang="pt-BR"/>
              <a:t>Clique para adicionar o texto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9ACF2003-0D37-8218-BEBC-DA73850DE5FC}"/>
              </a:ext>
            </a:extLst>
          </p:cNvPr>
          <p:cNvGrpSpPr/>
          <p:nvPr userDrawn="1"/>
        </p:nvGrpSpPr>
        <p:grpSpPr>
          <a:xfrm>
            <a:off x="6272033" y="267185"/>
            <a:ext cx="5786617" cy="6323630"/>
            <a:chOff x="179851" y="294341"/>
            <a:chExt cx="5786617" cy="6323630"/>
          </a:xfrm>
        </p:grpSpPr>
        <p:pic>
          <p:nvPicPr>
            <p:cNvPr id="11" name="Imagem 10" descr="Uma imagem contendo Texto&#10;&#10;O conteúdo gerado por IA pode estar incorreto.">
              <a:extLst>
                <a:ext uri="{FF2B5EF4-FFF2-40B4-BE49-F238E27FC236}">
                  <a16:creationId xmlns:a16="http://schemas.microsoft.com/office/drawing/2014/main" id="{F000CA52-CD32-8A67-16CA-0B37395ABE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51" y="294341"/>
              <a:ext cx="5786617" cy="3219259"/>
            </a:xfrm>
            <a:prstGeom prst="rect">
              <a:avLst/>
            </a:prstGeom>
          </p:spPr>
        </p:pic>
        <p:pic>
          <p:nvPicPr>
            <p:cNvPr id="12" name="Imagem 11" descr="Tela de jogo de vídeo game&#10;&#10;O conteúdo gerado por IA pode estar incorreto.">
              <a:extLst>
                <a:ext uri="{FF2B5EF4-FFF2-40B4-BE49-F238E27FC236}">
                  <a16:creationId xmlns:a16="http://schemas.microsoft.com/office/drawing/2014/main" id="{CFE7044F-843F-AFB8-33DD-65FA9A5D7D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645" y="4032903"/>
              <a:ext cx="5321028" cy="2585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050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Uma imagem contendo Ícone&#10;&#10;O conteúdo gerado por IA pode estar incorreto.">
            <a:extLst>
              <a:ext uri="{FF2B5EF4-FFF2-40B4-BE49-F238E27FC236}">
                <a16:creationId xmlns:a16="http://schemas.microsoft.com/office/drawing/2014/main" id="{95EEC904-B1B1-2031-4778-ACE592CDAA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pt-BR" sz="4400" b="1" i="0" spc="50" baseline="0"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sp>
        <p:nvSpPr>
          <p:cNvPr id="2" name="Espaço Reservado para Conteúdo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pt-BR" sz="2400" b="1" i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lang="pt-BR" sz="2000">
                <a:solidFill>
                  <a:schemeClr val="bg1"/>
                </a:solidFill>
              </a:defRPr>
            </a:lvl2pPr>
            <a:lvl3pPr indent="-283464">
              <a:spcBef>
                <a:spcPts val="1800"/>
              </a:spcBef>
              <a:defRPr lang="pt-BR" sz="2000">
                <a:solidFill>
                  <a:schemeClr val="bg1"/>
                </a:solidFill>
              </a:defRPr>
            </a:lvl3pPr>
            <a:lvl4pPr indent="-283464">
              <a:spcBef>
                <a:spcPts val="1800"/>
              </a:spcBef>
              <a:defRPr lang="pt-BR" sz="2000">
                <a:solidFill>
                  <a:schemeClr val="bg1"/>
                </a:solidFill>
              </a:defRPr>
            </a:lvl4pPr>
            <a:lvl5pPr indent="-283464">
              <a:spcBef>
                <a:spcPts val="1800"/>
              </a:spcBef>
              <a:defRPr lang="pt-BR" sz="20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3" name="Espaço Reservado para o Número do Slide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 dirty="0">
              <a:latin typeface="+mn-lt"/>
            </a:endParaRPr>
          </a:p>
        </p:txBody>
      </p:sp>
      <p:sp>
        <p:nvSpPr>
          <p:cNvPr id="42" name="Espaço Reservado para Data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>
              <a:latin typeface="+mn-lt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a seçã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3">
            <a:extLst>
              <a:ext uri="{FF2B5EF4-FFF2-40B4-BE49-F238E27FC236}">
                <a16:creationId xmlns:a16="http://schemas.microsoft.com/office/drawing/2014/main" id="{BA0297E7-2905-FC05-5D4B-1E8E0B4FEAD9}"/>
              </a:ext>
            </a:extLst>
          </p:cNvPr>
          <p:cNvSpPr/>
          <p:nvPr userDrawn="1"/>
        </p:nvSpPr>
        <p:spPr>
          <a:xfrm rot="10783698">
            <a:off x="-250326" y="-161325"/>
            <a:ext cx="12692653" cy="7180651"/>
          </a:xfrm>
          <a:custGeom>
            <a:avLst/>
            <a:gdLst/>
            <a:ahLst/>
            <a:cxnLst/>
            <a:rect l="l" t="t" r="r" b="b"/>
            <a:pathLst>
              <a:path w="18336574" h="10373603">
                <a:moveTo>
                  <a:pt x="18287795" y="10373602"/>
                </a:moveTo>
                <a:lnTo>
                  <a:pt x="0" y="10286884"/>
                </a:lnTo>
                <a:lnTo>
                  <a:pt x="48779" y="0"/>
                </a:lnTo>
                <a:lnTo>
                  <a:pt x="18336574" y="86718"/>
                </a:lnTo>
                <a:lnTo>
                  <a:pt x="18287795" y="10373602"/>
                </a:lnTo>
                <a:close/>
              </a:path>
            </a:pathLst>
          </a:custGeom>
          <a:blipFill>
            <a:blip r:embed="rId2"/>
            <a:stretch>
              <a:fillRect l="-12696" t="-106" r="-1456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pt-BR"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da seçã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3">
            <a:extLst>
              <a:ext uri="{FF2B5EF4-FFF2-40B4-BE49-F238E27FC236}">
                <a16:creationId xmlns:a16="http://schemas.microsoft.com/office/drawing/2014/main" id="{BA0297E7-2905-FC05-5D4B-1E8E0B4FEAD9}"/>
              </a:ext>
            </a:extLst>
          </p:cNvPr>
          <p:cNvSpPr/>
          <p:nvPr userDrawn="1"/>
        </p:nvSpPr>
        <p:spPr>
          <a:xfrm rot="10783698">
            <a:off x="-250326" y="-161325"/>
            <a:ext cx="12692653" cy="7180651"/>
          </a:xfrm>
          <a:custGeom>
            <a:avLst/>
            <a:gdLst/>
            <a:ahLst/>
            <a:cxnLst/>
            <a:rect l="l" t="t" r="r" b="b"/>
            <a:pathLst>
              <a:path w="18336574" h="10373603">
                <a:moveTo>
                  <a:pt x="18287795" y="10373602"/>
                </a:moveTo>
                <a:lnTo>
                  <a:pt x="0" y="10286884"/>
                </a:lnTo>
                <a:lnTo>
                  <a:pt x="48779" y="0"/>
                </a:lnTo>
                <a:lnTo>
                  <a:pt x="18336574" y="86718"/>
                </a:lnTo>
                <a:lnTo>
                  <a:pt x="18287795" y="10373602"/>
                </a:lnTo>
                <a:close/>
              </a:path>
            </a:pathLst>
          </a:custGeom>
          <a:blipFill>
            <a:blip r:embed="rId2"/>
            <a:stretch>
              <a:fillRect l="-12696" t="-106" r="-14569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E22D5BD7-6356-CA16-DD6F-042C18361C6C}"/>
              </a:ext>
            </a:extLst>
          </p:cNvPr>
          <p:cNvGrpSpPr/>
          <p:nvPr userDrawn="1"/>
        </p:nvGrpSpPr>
        <p:grpSpPr>
          <a:xfrm>
            <a:off x="-267281" y="-172222"/>
            <a:ext cx="12726563" cy="7373894"/>
            <a:chOff x="-267282" y="-172222"/>
            <a:chExt cx="12726563" cy="7373894"/>
          </a:xfrm>
        </p:grpSpPr>
        <p:pic>
          <p:nvPicPr>
            <p:cNvPr id="13" name="Imagem 12" descr="Padrão do plano de fundo&#10;&#10;O conteúdo gerado por IA pode estar incorreto.">
              <a:extLst>
                <a:ext uri="{FF2B5EF4-FFF2-40B4-BE49-F238E27FC236}">
                  <a16:creationId xmlns:a16="http://schemas.microsoft.com/office/drawing/2014/main" id="{2FEAF9A3-0B5F-FD40-65C7-54585BB952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7282" y="-172222"/>
              <a:ext cx="12726563" cy="1600972"/>
            </a:xfrm>
            <a:prstGeom prst="rect">
              <a:avLst/>
            </a:prstGeom>
          </p:spPr>
        </p:pic>
        <p:pic>
          <p:nvPicPr>
            <p:cNvPr id="2" name="Imagem 1" descr="Padrão do plano de fundo&#10;&#10;O conteúdo gerado por IA pode estar incorreto.">
              <a:extLst>
                <a:ext uri="{FF2B5EF4-FFF2-40B4-BE49-F238E27FC236}">
                  <a16:creationId xmlns:a16="http://schemas.microsoft.com/office/drawing/2014/main" id="{EA54A82A-28A2-5973-CF54-3CD6025533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-267282" y="5600700"/>
              <a:ext cx="12726563" cy="1600972"/>
            </a:xfrm>
            <a:prstGeom prst="rect">
              <a:avLst/>
            </a:prstGeom>
          </p:spPr>
        </p:pic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08FFA8E1-91C4-4E67-F6C5-4C8D2A3650C9}"/>
                </a:ext>
              </a:extLst>
            </p:cNvPr>
            <p:cNvSpPr/>
            <p:nvPr userDrawn="1"/>
          </p:nvSpPr>
          <p:spPr>
            <a:xfrm>
              <a:off x="-267282" y="1428750"/>
              <a:ext cx="12726563" cy="41719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164662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omputador com fundo azul&#10;&#10;O conteúdo gerado por IA pode estar incorreto.">
            <a:extLst>
              <a:ext uri="{FF2B5EF4-FFF2-40B4-BE49-F238E27FC236}">
                <a16:creationId xmlns:a16="http://schemas.microsoft.com/office/drawing/2014/main" id="{CC63D583-ED0A-9CD1-347B-8B8929AC32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pt-BR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sp>
        <p:nvSpPr>
          <p:cNvPr id="6" name="Espaço Reservado para Imagem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 rtlCol="0">
            <a:normAutofit/>
          </a:bodyPr>
          <a:lstStyle>
            <a:lvl1pPr marL="0" indent="0" algn="ctr">
              <a:buNone/>
              <a:defRPr lang="pt-BR" sz="2000"/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18" name="Espaço Reservado para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pt-BR" sz="2400" b="1" i="0">
                <a:solidFill>
                  <a:schemeClr val="bg1"/>
                </a:solidFill>
                <a:latin typeface="+mn-lt"/>
              </a:defRPr>
            </a:lvl1pPr>
            <a:lvl2pPr>
              <a:defRPr lang="pt-BR" sz="4000"/>
            </a:lvl2pPr>
            <a:lvl3pPr>
              <a:defRPr lang="pt-BR" sz="4000"/>
            </a:lvl3pPr>
            <a:lvl4pPr>
              <a:defRPr lang="pt-BR" sz="4000"/>
            </a:lvl4pPr>
            <a:lvl5pPr>
              <a:defRPr lang="pt-BR" sz="4000"/>
            </a:lvl5pPr>
          </a:lstStyle>
          <a:p>
            <a:pPr lvl="0" rtl="0"/>
            <a:r>
              <a:rPr lang="pt-BR"/>
              <a:t>Clique para adicionar o texto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fundo azul&#10;&#10;O conteúdo gerado por IA pode estar incorreto.">
            <a:extLst>
              <a:ext uri="{FF2B5EF4-FFF2-40B4-BE49-F238E27FC236}">
                <a16:creationId xmlns:a16="http://schemas.microsoft.com/office/drawing/2014/main" id="{FA9FE77D-C006-0E31-39E0-B5FA5B4DCB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pt-BR" sz="4400" b="1" i="0"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sp>
        <p:nvSpPr>
          <p:cNvPr id="2" name="Espaço Reservado para Conteúdo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lang="pt-BR" sz="2000"/>
            </a:lvl1pPr>
            <a:lvl2pPr indent="-283464">
              <a:spcBef>
                <a:spcPts val="1800"/>
              </a:spcBef>
              <a:defRPr lang="pt-BR" sz="2000"/>
            </a:lvl2pPr>
            <a:lvl3pPr indent="-283464">
              <a:spcBef>
                <a:spcPts val="1800"/>
              </a:spcBef>
              <a:defRPr lang="pt-BR" sz="2000"/>
            </a:lvl3pPr>
            <a:lvl4pPr indent="-283464">
              <a:spcBef>
                <a:spcPts val="1800"/>
              </a:spcBef>
              <a:defRPr lang="pt-BR" sz="2000"/>
            </a:lvl4pPr>
            <a:lvl5pPr indent="-283464">
              <a:spcBef>
                <a:spcPts val="1800"/>
              </a:spcBef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 dirty="0">
              <a:latin typeface="+mn-lt"/>
            </a:endParaRP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Forma, Círculo&#10;&#10;O conteúdo gerado por IA pode estar incorreto.">
            <a:extLst>
              <a:ext uri="{FF2B5EF4-FFF2-40B4-BE49-F238E27FC236}">
                <a16:creationId xmlns:a16="http://schemas.microsoft.com/office/drawing/2014/main" id="{52F586C9-41B8-38A6-5642-B91C0E358E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pt-BR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Espaço Reservado para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pt-BR" sz="2400" b="1" i="0">
                <a:solidFill>
                  <a:schemeClr val="bg1"/>
                </a:solidFill>
                <a:latin typeface="+mn-lt"/>
              </a:defRPr>
            </a:lvl1pPr>
            <a:lvl2pPr>
              <a:defRPr lang="pt-BR" sz="4000"/>
            </a:lvl2pPr>
            <a:lvl3pPr>
              <a:defRPr lang="pt-BR" sz="4000"/>
            </a:lvl3pPr>
            <a:lvl4pPr>
              <a:defRPr lang="pt-BR" sz="4000"/>
            </a:lvl4pPr>
            <a:lvl5pPr>
              <a:defRPr lang="pt-BR" sz="4000"/>
            </a:lvl5pPr>
          </a:lstStyle>
          <a:p>
            <a:pPr lvl="0" rtl="0"/>
            <a:r>
              <a:rPr lang="pt-BR"/>
              <a:t>Clique para adicionar o texto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Dois Conteúdos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Forma&#10;&#10;O conteúdo gerado por IA pode estar incorreto.">
            <a:extLst>
              <a:ext uri="{FF2B5EF4-FFF2-40B4-BE49-F238E27FC236}">
                <a16:creationId xmlns:a16="http://schemas.microsoft.com/office/drawing/2014/main" id="{E28F7297-77EB-0DFC-A32E-5BB0D11041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pt-B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sp>
        <p:nvSpPr>
          <p:cNvPr id="2" name="Espaço Reservado para Conteúdo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pt-BR" sz="2000"/>
            </a:lvl1pPr>
            <a:lvl2pPr marL="283464" indent="-283464">
              <a:spcBef>
                <a:spcPts val="1800"/>
              </a:spcBef>
              <a:defRPr lang="pt-BR" sz="2000"/>
            </a:lvl2pPr>
            <a:lvl3pPr marL="594360" indent="-283464">
              <a:spcBef>
                <a:spcPts val="1800"/>
              </a:spcBef>
              <a:defRPr lang="pt-BR" sz="2000"/>
            </a:lvl3pPr>
            <a:lvl4pPr marL="822960" indent="-283464">
              <a:spcBef>
                <a:spcPts val="1800"/>
              </a:spcBef>
              <a:defRPr lang="pt-BR" sz="2000"/>
            </a:lvl4pPr>
            <a:lvl5pPr marL="1005840" indent="-283464">
              <a:spcBef>
                <a:spcPts val="1800"/>
              </a:spcBef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3" name="Espaço Reservado para Conteúdo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pt-BR" sz="2000"/>
            </a:lvl1pPr>
            <a:lvl2pPr marL="283464" indent="-283464">
              <a:spcBef>
                <a:spcPts val="1800"/>
              </a:spcBef>
              <a:defRPr lang="pt-BR" sz="2000"/>
            </a:lvl2pPr>
            <a:lvl3pPr marL="548640" indent="-283464">
              <a:spcBef>
                <a:spcPts val="1800"/>
              </a:spcBef>
              <a:defRPr lang="pt-BR" sz="2000"/>
            </a:lvl3pPr>
            <a:lvl4pPr marL="822960" indent="-283464">
              <a:spcBef>
                <a:spcPts val="1800"/>
              </a:spcBef>
              <a:defRPr lang="pt-BR" sz="2000"/>
            </a:lvl4pPr>
            <a:lvl5pPr marL="1005840" indent="-283464">
              <a:spcBef>
                <a:spcPts val="1800"/>
              </a:spcBef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 dirty="0">
              <a:latin typeface="+mn-lt"/>
            </a:endParaRPr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>
              <a:latin typeface="+mn-lt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3">
            <a:extLst>
              <a:ext uri="{FF2B5EF4-FFF2-40B4-BE49-F238E27FC236}">
                <a16:creationId xmlns:a16="http://schemas.microsoft.com/office/drawing/2014/main" id="{BA0297E7-2905-FC05-5D4B-1E8E0B4FEAD9}"/>
              </a:ext>
            </a:extLst>
          </p:cNvPr>
          <p:cNvSpPr/>
          <p:nvPr userDrawn="1"/>
        </p:nvSpPr>
        <p:spPr>
          <a:xfrm rot="10783698">
            <a:off x="-250326" y="-161325"/>
            <a:ext cx="12692653" cy="7180651"/>
          </a:xfrm>
          <a:custGeom>
            <a:avLst/>
            <a:gdLst/>
            <a:ahLst/>
            <a:cxnLst/>
            <a:rect l="l" t="t" r="r" b="b"/>
            <a:pathLst>
              <a:path w="18336574" h="10373603">
                <a:moveTo>
                  <a:pt x="18287795" y="10373602"/>
                </a:moveTo>
                <a:lnTo>
                  <a:pt x="0" y="10286884"/>
                </a:lnTo>
                <a:lnTo>
                  <a:pt x="48779" y="0"/>
                </a:lnTo>
                <a:lnTo>
                  <a:pt x="18336574" y="86718"/>
                </a:lnTo>
                <a:lnTo>
                  <a:pt x="18287795" y="10373602"/>
                </a:lnTo>
                <a:close/>
              </a:path>
            </a:pathLst>
          </a:custGeom>
          <a:blipFill>
            <a:blip r:embed="rId2"/>
            <a:stretch>
              <a:fillRect l="-12696" t="-106" r="-14569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E22D5BD7-6356-CA16-DD6F-042C18361C6C}"/>
              </a:ext>
            </a:extLst>
          </p:cNvPr>
          <p:cNvGrpSpPr/>
          <p:nvPr userDrawn="1"/>
        </p:nvGrpSpPr>
        <p:grpSpPr>
          <a:xfrm>
            <a:off x="-267281" y="-172222"/>
            <a:ext cx="12726563" cy="7373894"/>
            <a:chOff x="-267282" y="-172222"/>
            <a:chExt cx="12726563" cy="7373894"/>
          </a:xfrm>
        </p:grpSpPr>
        <p:pic>
          <p:nvPicPr>
            <p:cNvPr id="17" name="Imagem 16" descr="Padrão do plano de fundo&#10;&#10;O conteúdo gerado por IA pode estar incorreto.">
              <a:extLst>
                <a:ext uri="{FF2B5EF4-FFF2-40B4-BE49-F238E27FC236}">
                  <a16:creationId xmlns:a16="http://schemas.microsoft.com/office/drawing/2014/main" id="{2FEAF9A3-0B5F-FD40-65C7-54585BB952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7282" y="-172222"/>
              <a:ext cx="12726563" cy="1600972"/>
            </a:xfrm>
            <a:prstGeom prst="rect">
              <a:avLst/>
            </a:prstGeom>
          </p:spPr>
        </p:pic>
        <p:pic>
          <p:nvPicPr>
            <p:cNvPr id="20" name="Imagem 19" descr="Padrão do plano de fundo&#10;&#10;O conteúdo gerado por IA pode estar incorreto.">
              <a:extLst>
                <a:ext uri="{FF2B5EF4-FFF2-40B4-BE49-F238E27FC236}">
                  <a16:creationId xmlns:a16="http://schemas.microsoft.com/office/drawing/2014/main" id="{EA54A82A-28A2-5973-CF54-3CD6025533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-267282" y="5600700"/>
              <a:ext cx="12726563" cy="1600972"/>
            </a:xfrm>
            <a:prstGeom prst="rect">
              <a:avLst/>
            </a:prstGeom>
          </p:spPr>
        </p:pic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08FFA8E1-91C4-4E67-F6C5-4C8D2A3650C9}"/>
                </a:ext>
              </a:extLst>
            </p:cNvPr>
            <p:cNvSpPr/>
            <p:nvPr userDrawn="1"/>
          </p:nvSpPr>
          <p:spPr>
            <a:xfrm>
              <a:off x="-267282" y="1428750"/>
              <a:ext cx="12726563" cy="41719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pt-B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Espaço Reservado para Conteúd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 rtlCol="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lang="pt-BR"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lang="pt-BR"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lang="pt-BR" sz="2000"/>
            </a:lvl3pPr>
            <a:lvl4pPr marL="1371600" indent="0">
              <a:spcBef>
                <a:spcPts val="1800"/>
              </a:spcBef>
              <a:buFont typeface="+mj-lt"/>
              <a:buNone/>
              <a:defRPr lang="pt-BR"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endParaRPr lang="pt-BR" dirty="0"/>
          </a:p>
        </p:txBody>
      </p:sp>
      <p:sp>
        <p:nvSpPr>
          <p:cNvPr id="2" name="Espaço Reservado para Conteúdo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pt-BR" sz="2000"/>
            </a:lvl1pPr>
            <a:lvl2pPr marL="283464" indent="-283464">
              <a:spcBef>
                <a:spcPts val="1800"/>
              </a:spcBef>
              <a:defRPr lang="pt-BR" sz="2000"/>
            </a:lvl2pPr>
            <a:lvl3pPr marL="548640" indent="-283464">
              <a:spcBef>
                <a:spcPts val="1800"/>
              </a:spcBef>
              <a:defRPr lang="pt-BR" sz="2000"/>
            </a:lvl3pPr>
            <a:lvl4pPr marL="822960" indent="-283464">
              <a:spcBef>
                <a:spcPts val="1800"/>
              </a:spcBef>
              <a:defRPr lang="pt-BR" sz="2000"/>
            </a:lvl4pPr>
            <a:lvl5pPr marL="1005840" indent="-283464">
              <a:spcBef>
                <a:spcPts val="1800"/>
              </a:spcBef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 dirty="0">
              <a:latin typeface="+mn-lt"/>
            </a:endParaRPr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2" name="Espaço Reservado para Título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0" name="Espaço Reservado para Data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pt-BR"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endParaRPr lang="pt-BR" dirty="0">
              <a:latin typeface="+mn-lt"/>
            </a:endParaRPr>
          </a:p>
        </p:txBody>
      </p:sp>
      <p:sp>
        <p:nvSpPr>
          <p:cNvPr id="32" name="Espaço Reservado para o Número do Slide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pt-BR" sz="1100" b="1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12" r:id="rId4"/>
    <p:sldLayoutId id="2147483700" r:id="rId5"/>
    <p:sldLayoutId id="2147483701" r:id="rId6"/>
    <p:sldLayoutId id="2147483659" r:id="rId7"/>
    <p:sldLayoutId id="2147483709" r:id="rId8"/>
    <p:sldLayoutId id="2147483708" r:id="rId9"/>
    <p:sldLayoutId id="2147483707" r:id="rId10"/>
    <p:sldLayoutId id="2147483706" r:id="rId11"/>
    <p:sldLayoutId id="2147483705" r:id="rId12"/>
    <p:sldLayoutId id="2147483704" r:id="rId13"/>
    <p:sldLayoutId id="2147483703" r:id="rId14"/>
    <p:sldLayoutId id="2147483714" r:id="rId15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pt-BR"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 lang="pt-BR">
          <a:solidFill>
            <a:schemeClr val="tx2"/>
          </a:solidFill>
        </a:defRPr>
      </a:lvl2pPr>
      <a:lvl3pPr eaLnBrk="1" hangingPunct="1">
        <a:defRPr lang="pt-BR">
          <a:solidFill>
            <a:schemeClr val="tx2"/>
          </a:solidFill>
        </a:defRPr>
      </a:lvl3pPr>
      <a:lvl4pPr eaLnBrk="1" hangingPunct="1">
        <a:defRPr lang="pt-BR">
          <a:solidFill>
            <a:schemeClr val="tx2"/>
          </a:solidFill>
        </a:defRPr>
      </a:lvl4pPr>
      <a:lvl5pPr eaLnBrk="1" hangingPunct="1">
        <a:defRPr lang="pt-BR">
          <a:solidFill>
            <a:schemeClr val="tx2"/>
          </a:solidFill>
        </a:defRPr>
      </a:lvl5pPr>
      <a:lvl6pPr eaLnBrk="1" hangingPunct="1">
        <a:defRPr lang="pt-BR">
          <a:solidFill>
            <a:schemeClr val="tx2"/>
          </a:solidFill>
        </a:defRPr>
      </a:lvl6pPr>
      <a:lvl7pPr eaLnBrk="1" hangingPunct="1">
        <a:defRPr lang="pt-BR">
          <a:solidFill>
            <a:schemeClr val="tx2"/>
          </a:solidFill>
        </a:defRPr>
      </a:lvl7pPr>
      <a:lvl8pPr eaLnBrk="1" hangingPunct="1">
        <a:defRPr lang="pt-BR">
          <a:solidFill>
            <a:schemeClr val="tx2"/>
          </a:solidFill>
        </a:defRPr>
      </a:lvl8pPr>
      <a:lvl9pPr eaLnBrk="1" hangingPunct="1">
        <a:defRPr lang="pt-BR"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pt-BR"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arceriasgov.paineis.gov.br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11018" y="411479"/>
            <a:ext cx="6047117" cy="3291840"/>
          </a:xfrm>
        </p:spPr>
        <p:txBody>
          <a:bodyPr rtlCol="0"/>
          <a:lstStyle>
            <a:defPPr>
              <a:defRPr lang="pt-BR"/>
            </a:defPPr>
          </a:lstStyle>
          <a:p>
            <a:pPr rtl="0">
              <a:lnSpc>
                <a:spcPct val="100000"/>
              </a:lnSpc>
            </a:pPr>
            <a:r>
              <a:rPr lang="pt-BR" sz="3200" dirty="0"/>
              <a:t>Conheça como disponibilizamos as informações do Transferegov.br e Obrasgov.br e o que vem por aí 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A5317E8-C390-6B59-AFB6-C2488E3EA329}"/>
              </a:ext>
            </a:extLst>
          </p:cNvPr>
          <p:cNvSpPr txBox="1">
            <a:spLocks/>
          </p:cNvSpPr>
          <p:nvPr/>
        </p:nvSpPr>
        <p:spPr>
          <a:xfrm>
            <a:off x="6309904" y="4320952"/>
            <a:ext cx="5486400" cy="1645920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  <a:lvl1pPr marL="22860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Felipe La Rocca</a:t>
            </a:r>
          </a:p>
          <a:p>
            <a:pPr marL="0" indent="0">
              <a:buNone/>
            </a:pPr>
            <a:r>
              <a:rPr lang="pt-BR" dirty="0"/>
              <a:t>Ministério da Gestão e da Inovação em Serviços Públicos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3D079-DBF2-42F8-33BE-074549FE1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A3AE9A-30CD-12AD-C039-20E50AA9E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4000" dirty="0"/>
              <a:t>Disponibilização de Dados Abertos através de APIs e Arquivos CSV</a:t>
            </a:r>
          </a:p>
        </p:txBody>
      </p:sp>
      <p:pic>
        <p:nvPicPr>
          <p:cNvPr id="7" name="Espaço Reservado para Conteúdo 6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E377968C-289C-E4DE-44BA-740F5E469CC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140" y="2377991"/>
            <a:ext cx="9167137" cy="382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521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95FE7-A4B0-B47B-CC31-AAB74F734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92FE6B-5704-FFCA-8AE0-7FDF6E93B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4000" dirty="0"/>
              <a:t>Disponibilização de Dados Abertos através de APIs e Arquivos CSV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A9A35EE-023D-D43B-3DC3-6D0E17B14F0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5522" y="2676525"/>
            <a:ext cx="10971637" cy="3597470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>
              <a:buNone/>
            </a:pPr>
            <a:r>
              <a:rPr lang="pt-BR" dirty="0"/>
              <a:t>Além dos painéis, disponibilizamos dados de forma </a:t>
            </a:r>
            <a:r>
              <a:rPr lang="pt-BR" b="1" dirty="0"/>
              <a:t>estruturada e acessível</a:t>
            </a:r>
            <a:r>
              <a:rPr lang="pt-BR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Dados Abertos:</a:t>
            </a:r>
            <a:r>
              <a:rPr lang="pt-BR" dirty="0"/>
              <a:t> podem ser livremente utilizados e compartilhados.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APIs (</a:t>
            </a:r>
            <a:r>
              <a:rPr lang="pt-BR" b="1" dirty="0" err="1"/>
              <a:t>Application</a:t>
            </a:r>
            <a:r>
              <a:rPr lang="pt-BR" b="1" dirty="0"/>
              <a:t> </a:t>
            </a:r>
            <a:r>
              <a:rPr lang="pt-BR" b="1" dirty="0" err="1"/>
              <a:t>Programming</a:t>
            </a:r>
            <a:r>
              <a:rPr lang="pt-BR" b="1" dirty="0"/>
              <a:t> Interfaces):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São interfaces que permitem o </a:t>
            </a:r>
            <a:r>
              <a:rPr lang="pt-BR" b="1" dirty="0"/>
              <a:t>acesso automatizado aos dados</a:t>
            </a:r>
            <a:r>
              <a:rPr lang="pt-B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Facilitam a integração com sistemas externos, promovendo </a:t>
            </a:r>
            <a:r>
              <a:rPr lang="pt-BR" b="1" dirty="0"/>
              <a:t>inovação</a:t>
            </a:r>
            <a:r>
              <a:rPr lang="pt-BR" dirty="0"/>
              <a:t> e </a:t>
            </a:r>
            <a:r>
              <a:rPr lang="pt-BR" b="1" dirty="0"/>
              <a:t>desenvolvimento de soluções</a:t>
            </a:r>
            <a:r>
              <a:rPr lang="pt-B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Arquivos CSV:</a:t>
            </a:r>
            <a:r>
              <a:rPr lang="pt-BR" dirty="0"/>
              <a:t> formato aberto e amplamente utilizado para análises e importações.</a:t>
            </a:r>
          </a:p>
        </p:txBody>
      </p:sp>
    </p:spTree>
    <p:extLst>
      <p:ext uri="{BB962C8B-B14F-4D97-AF65-F5344CB8AC3E}">
        <p14:creationId xmlns:p14="http://schemas.microsoft.com/office/powerpoint/2010/main" val="1316089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86C7F-2E2D-C388-D02F-1709C7F7E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C3D94D-1CBA-F242-9657-D3C328C52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4000" dirty="0"/>
              <a:t>O que vem de novidade ainda em 2025?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D5821B2-7004-C14D-1DA3-211DDCD7B432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 bwMode="auto">
          <a:xfrm>
            <a:off x="594360" y="2766570"/>
            <a:ext cx="10971847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effectLst/>
                <a:latin typeface="Trebuchet MS (Corpo)"/>
              </a:rPr>
              <a:t>Novo Painel do Módulo Gestão de Parcerias</a:t>
            </a:r>
            <a:endParaRPr kumimoji="0" lang="pt-BR" altLang="pt-BR" b="0" i="0" u="none" strike="noStrike" cap="none" normalizeH="0" baseline="0" dirty="0">
              <a:ln>
                <a:noFill/>
              </a:ln>
              <a:effectLst/>
              <a:latin typeface="Trebuchet MS (Corpo)"/>
            </a:endParaRPr>
          </a:p>
          <a:p>
            <a:pPr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pt-BR" altLang="pt-BR" b="0" i="0" u="none" strike="noStrike" cap="none" normalizeH="0" baseline="0" dirty="0">
              <a:ln>
                <a:noFill/>
              </a:ln>
              <a:effectLst/>
              <a:latin typeface="Trebuchet MS (Corpo)"/>
            </a:endParaRPr>
          </a:p>
          <a:p>
            <a:pPr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pt-BR" altLang="pt-BR" dirty="0">
              <a:latin typeface="Trebuchet MS (Corpo)"/>
            </a:endParaRPr>
          </a:p>
          <a:p>
            <a:pPr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pt-BR" altLang="pt-BR" b="0" i="0" u="none" strike="noStrike" cap="none" normalizeH="0" baseline="0" dirty="0">
              <a:ln>
                <a:noFill/>
              </a:ln>
              <a:effectLst/>
              <a:latin typeface="Trebuchet MS (Corpo)"/>
            </a:endParaRPr>
          </a:p>
          <a:p>
            <a:pPr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pt-BR" altLang="pt-BR" b="0" i="0" u="none" strike="noStrike" cap="none" normalizeH="0" baseline="0" dirty="0">
              <a:ln>
                <a:noFill/>
              </a:ln>
              <a:effectLst/>
              <a:latin typeface="Trebuchet MS (Corpo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effectLst/>
                <a:latin typeface="Trebuchet MS (Corpo)"/>
              </a:rPr>
              <a:t>API do Módulo Discricionária e Legais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b="0" i="0" u="none" strike="noStrike" cap="none" normalizeH="0" baseline="0" dirty="0">
              <a:ln>
                <a:noFill/>
              </a:ln>
              <a:effectLst/>
              <a:latin typeface="Trebuchet MS (Corpo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b="0" i="0" u="none" strike="noStrike" cap="none" normalizeH="0" baseline="0" dirty="0">
              <a:ln>
                <a:noFill/>
              </a:ln>
              <a:effectLst/>
              <a:latin typeface="Trebuchet MS (Corpo)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A7C3906-4460-17C3-2E7B-8EBA595A2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307" y="3329333"/>
            <a:ext cx="2619741" cy="50489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34E1163-142A-EAC4-9A16-51D15109B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307" y="4828073"/>
            <a:ext cx="4515480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804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930AA-E72C-55C2-F803-A089C8BEC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937AA8E-7C0D-09EB-1435-1B70AF875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/>
              <a:t>Conclusão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0C59945-6C27-282C-A410-8632EE6ACFF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4359" y="2281918"/>
            <a:ext cx="9567558" cy="3708517"/>
          </a:xfrm>
        </p:spPr>
        <p:txBody>
          <a:bodyPr/>
          <a:lstStyle/>
          <a:p>
            <a:r>
              <a:rPr lang="pt-BR" dirty="0"/>
              <a:t>A disponibilização estruturada de dados e informações promove: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dirty="0"/>
              <a:t>✅ Melhor gestão pública.</a:t>
            </a:r>
            <a:br>
              <a:rPr lang="pt-BR" dirty="0"/>
            </a:br>
            <a:r>
              <a:rPr lang="pt-BR" dirty="0"/>
              <a:t>✅ Mais transparência.</a:t>
            </a:r>
            <a:br>
              <a:rPr lang="pt-BR" dirty="0"/>
            </a:br>
            <a:r>
              <a:rPr lang="pt-BR" dirty="0"/>
              <a:t>✅ Fortalecimento do controle social.</a:t>
            </a:r>
            <a:br>
              <a:rPr lang="pt-BR" dirty="0"/>
            </a:br>
            <a:r>
              <a:rPr lang="pt-BR" dirty="0"/>
              <a:t>✅ Apoio à implementação de políticas públicas eficazes.</a:t>
            </a:r>
          </a:p>
        </p:txBody>
      </p:sp>
    </p:spTree>
    <p:extLst>
      <p:ext uri="{BB962C8B-B14F-4D97-AF65-F5344CB8AC3E}">
        <p14:creationId xmlns:p14="http://schemas.microsoft.com/office/powerpoint/2010/main" val="3685038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429BE120-CC4C-D3BC-186F-19A0358A9F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Obrigado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82A1523-19BA-0539-0724-40E93A547F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cgimo.dtpar@gestao.gov.br</a:t>
            </a:r>
          </a:p>
        </p:txBody>
      </p:sp>
    </p:spTree>
    <p:extLst>
      <p:ext uri="{BB962C8B-B14F-4D97-AF65-F5344CB8AC3E}">
        <p14:creationId xmlns:p14="http://schemas.microsoft.com/office/powerpoint/2010/main" val="1286207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Agenda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8EBC2C-6DD7-5003-38EB-40753046FE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3724" y="2281238"/>
            <a:ext cx="9680335" cy="3709987"/>
          </a:xfrm>
        </p:spPr>
        <p:txBody>
          <a:bodyPr tIns="457200" rtlCol="0"/>
          <a:lstStyle>
            <a:defPPr>
              <a:defRPr lang="pt-BR"/>
            </a:defPPr>
          </a:lstStyle>
          <a:p>
            <a:pPr rtl="0"/>
            <a:r>
              <a:rPr lang="pt-BR" sz="2400" b="1" dirty="0"/>
              <a:t>O que são os dados dos sistemas </a:t>
            </a:r>
            <a:r>
              <a:rPr lang="pt-BR" sz="2400" b="1" dirty="0" err="1"/>
              <a:t>Transferegov</a:t>
            </a:r>
            <a:r>
              <a:rPr lang="pt-BR" sz="2400" b="1" dirty="0"/>
              <a:t> e </a:t>
            </a:r>
            <a:r>
              <a:rPr lang="pt-BR" sz="2400" b="1" dirty="0" err="1"/>
              <a:t>Obrasgov</a:t>
            </a:r>
            <a:r>
              <a:rPr lang="pt-BR" sz="2400" b="1" dirty="0"/>
              <a:t>?</a:t>
            </a:r>
            <a:endParaRPr lang="pt-BR" dirty="0">
              <a:solidFill>
                <a:schemeClr val="bg1"/>
              </a:solidFill>
            </a:endParaRPr>
          </a:p>
          <a:p>
            <a:pPr rtl="0"/>
            <a:r>
              <a:rPr lang="pt-BR" sz="2400" dirty="0"/>
              <a:t>Ferramentas de Gestão e Transparência</a:t>
            </a:r>
          </a:p>
          <a:p>
            <a:pPr rtl="0"/>
            <a:r>
              <a:rPr lang="pt-BR" sz="2400" dirty="0"/>
              <a:t>Disponibilização de informações através de Painéis Gerenciais</a:t>
            </a:r>
          </a:p>
          <a:p>
            <a:pPr rtl="0"/>
            <a:r>
              <a:rPr lang="pt-BR" sz="2400" dirty="0"/>
              <a:t>Disponibilização de Dados Abertos através de APIs e Arquivos CSV</a:t>
            </a:r>
          </a:p>
          <a:p>
            <a:pPr rtl="0"/>
            <a:r>
              <a:rPr lang="pt-BR" sz="2400" dirty="0"/>
              <a:t>O que vem de novidade ainda em 2025?</a:t>
            </a:r>
            <a:endParaRPr lang="pt-BR" dirty="0"/>
          </a:p>
          <a:p>
            <a:pPr rtl="0"/>
            <a:endParaRPr lang="pt-BR" sz="2400" dirty="0"/>
          </a:p>
          <a:p>
            <a:pPr rtl="0"/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685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759DC4-8B30-98A0-5BAB-C78BA4A4A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4000" b="1" dirty="0"/>
              <a:t>O que são os dados dos sistemas </a:t>
            </a:r>
            <a:r>
              <a:rPr lang="pt-BR" sz="4000" b="1" dirty="0" err="1"/>
              <a:t>Transferegov</a:t>
            </a:r>
            <a:r>
              <a:rPr lang="pt-BR" sz="4000" b="1" dirty="0"/>
              <a:t> e </a:t>
            </a:r>
            <a:r>
              <a:rPr lang="pt-BR" sz="4000" b="1" dirty="0" err="1"/>
              <a:t>Obrasgov</a:t>
            </a:r>
            <a:r>
              <a:rPr lang="pt-BR" sz="4000" b="1" dirty="0"/>
              <a:t>?</a:t>
            </a:r>
            <a:endParaRPr lang="pt-BR" sz="40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96FB3A-B62C-3DAB-4FD1-B4EBDD650AE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5523" y="2676525"/>
            <a:ext cx="10971637" cy="3597470"/>
          </a:xfrm>
        </p:spPr>
        <p:txBody>
          <a:bodyPr rtlCol="0">
            <a:normAutofit lnSpcReduction="10000"/>
          </a:bodyPr>
          <a:lstStyle>
            <a:defPPr>
              <a:defRPr lang="pt-BR"/>
            </a:defPPr>
          </a:lstStyle>
          <a:p>
            <a:pPr>
              <a:buFont typeface="Arial" panose="020B0604020202020204" pitchFamily="34" charset="0"/>
              <a:buChar char="•"/>
            </a:pPr>
            <a:r>
              <a:rPr lang="pt-BR" b="1" dirty="0" err="1"/>
              <a:t>Transferegov</a:t>
            </a:r>
            <a:r>
              <a:rPr lang="pt-BR" b="1" dirty="0"/>
              <a:t>:</a:t>
            </a:r>
            <a:r>
              <a:rPr lang="pt-BR" dirty="0"/>
              <a:t> </a:t>
            </a:r>
            <a:r>
              <a:rPr lang="pt-BR" b="0" dirty="0"/>
              <a:t>Plataforma tecnológica integrada e centralizada, com dados abertos, destinada à gestão, informatização e operacionalização de parcerias.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 err="1"/>
              <a:t>Obrasgov</a:t>
            </a:r>
            <a:r>
              <a:rPr lang="pt-BR" b="1" dirty="0"/>
              <a:t>:</a:t>
            </a:r>
            <a:r>
              <a:rPr lang="pt-BR" dirty="0"/>
              <a:t> </a:t>
            </a:r>
            <a:r>
              <a:rPr lang="pt-BR" b="0" dirty="0"/>
              <a:t>Sistema focado na gestão, acompanhamento e transparência das obras públicas financiadas com recursos federais.</a:t>
            </a:r>
            <a:br>
              <a:rPr lang="pt-BR" b="0" dirty="0"/>
            </a:br>
            <a:endParaRPr lang="pt-BR" b="0" dirty="0"/>
          </a:p>
          <a:p>
            <a:pPr marL="0" indent="0">
              <a:buNone/>
            </a:pPr>
            <a:r>
              <a:rPr lang="pt-BR" b="1" dirty="0"/>
              <a:t>Como um dado se transforma em informação?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Exemplo: </a:t>
            </a:r>
            <a:r>
              <a:rPr lang="pt-BR" b="0" dirty="0"/>
              <a:t>Um dado bruto, como a data de assinatura de um convênio, quando se relaciona com valores, objetivos e status, se transforma em informação útil para: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/>
              <a:t>Gestores públicos</a:t>
            </a:r>
            <a:r>
              <a:rPr lang="pt-BR" dirty="0"/>
              <a:t>: melhorar a execução das políticas.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/>
              <a:t>Sociedade</a:t>
            </a:r>
            <a:r>
              <a:rPr lang="pt-BR" dirty="0"/>
              <a:t>: garantir o controle social.</a:t>
            </a:r>
          </a:p>
          <a:p>
            <a:pPr lvl="1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50768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F64BFB6-C5BA-0CBD-5DE8-5D0490C563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9835" y="430529"/>
            <a:ext cx="5486400" cy="1312007"/>
          </a:xfrm>
        </p:spPr>
        <p:txBody>
          <a:bodyPr/>
          <a:lstStyle/>
          <a:p>
            <a:r>
              <a:rPr lang="pt-BR" sz="3200" dirty="0"/>
              <a:t>Como essas informações são inseridas na base de dados diariamente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6486E05-7D2C-7319-626F-ACADA7F588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99835" y="2303253"/>
            <a:ext cx="5486400" cy="3911269"/>
          </a:xfrm>
        </p:spPr>
        <p:txBody>
          <a:bodyPr/>
          <a:lstStyle/>
          <a:p>
            <a:r>
              <a:rPr lang="pt-BR" dirty="0"/>
              <a:t>Alimentação contínua: </a:t>
            </a:r>
            <a:r>
              <a:rPr lang="pt-BR" b="0" dirty="0"/>
              <a:t>Os órgãos e entidades públicas registram operações e atualizam informações no </a:t>
            </a:r>
            <a:r>
              <a:rPr lang="pt-BR" b="0" dirty="0" err="1"/>
              <a:t>Transferegov</a:t>
            </a:r>
            <a:r>
              <a:rPr lang="pt-BR" b="0" dirty="0"/>
              <a:t> e no </a:t>
            </a:r>
            <a:r>
              <a:rPr lang="pt-BR" b="0" dirty="0" err="1"/>
              <a:t>Obrasgov</a:t>
            </a:r>
            <a:r>
              <a:rPr lang="pt-BR" b="0" dirty="0"/>
              <a:t>.</a:t>
            </a:r>
          </a:p>
          <a:p>
            <a:endParaRPr lang="pt-BR" dirty="0"/>
          </a:p>
          <a:p>
            <a:r>
              <a:rPr lang="pt-BR" dirty="0"/>
              <a:t>Integração automática: </a:t>
            </a:r>
            <a:r>
              <a:rPr lang="pt-BR" b="0" dirty="0"/>
              <a:t>Esses dados são consolidados em uma base centralizada, atualizada diariamente.</a:t>
            </a:r>
          </a:p>
        </p:txBody>
      </p:sp>
      <p:pic>
        <p:nvPicPr>
          <p:cNvPr id="2" name="Picture 2" descr="O que é banco de dados e qual a importância para o seu site">
            <a:extLst>
              <a:ext uri="{FF2B5EF4-FFF2-40B4-BE49-F238E27FC236}">
                <a16:creationId xmlns:a16="http://schemas.microsoft.com/office/drawing/2014/main" id="{C3B078F7-C1C9-E350-FB27-6D592D03A29E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5" r="27905"/>
          <a:stretch>
            <a:fillRect/>
          </a:stretch>
        </p:blipFill>
        <p:spPr bwMode="auto">
          <a:xfrm>
            <a:off x="0" y="-11113"/>
            <a:ext cx="5791200" cy="688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627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F5E7A-1F44-AB45-9B40-754EB2E92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B8C784-9B23-80BD-F982-8F230968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4000" dirty="0"/>
              <a:t>Rotina diária de transformação dos dados em informações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6D464E-9854-C2E5-1D07-FECB88CF47C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5522" y="2676525"/>
            <a:ext cx="10971637" cy="3597470"/>
          </a:xfrm>
        </p:spPr>
        <p:txBody>
          <a:bodyPr rtlCol="0"/>
          <a:lstStyle>
            <a:defPPr>
              <a:defRPr lang="pt-BR"/>
            </a:defPPr>
          </a:lstStyle>
          <a:p>
            <a:pPr>
              <a:buNone/>
            </a:pPr>
            <a:r>
              <a:rPr lang="pt-BR" dirty="0"/>
              <a:t>Todos os dias, durante a </a:t>
            </a:r>
            <a:r>
              <a:rPr lang="pt-BR" b="1" dirty="0"/>
              <a:t>madrugada</a:t>
            </a:r>
            <a:r>
              <a:rPr lang="pt-BR" dirty="0"/>
              <a:t>, é executada uma rotina automática: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Coleta</a:t>
            </a:r>
            <a:r>
              <a:rPr lang="pt-BR" dirty="0"/>
              <a:t> os dados brutos dos sistemas.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Processa e transforma</a:t>
            </a:r>
            <a:r>
              <a:rPr lang="pt-BR" dirty="0"/>
              <a:t> em informações gerenciais.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Publica</a:t>
            </a:r>
            <a:r>
              <a:rPr lang="pt-BR" dirty="0"/>
              <a:t> essas informações nos: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/>
              <a:t>Painéis Gerenciais</a:t>
            </a:r>
            <a:r>
              <a:rPr lang="pt-BR" dirty="0"/>
              <a:t> (dashboards).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/>
              <a:t>Dados Abertos </a:t>
            </a:r>
            <a:r>
              <a:rPr lang="pt-BR" dirty="0"/>
              <a:t>(APIs e Arquivos CSV).</a:t>
            </a:r>
          </a:p>
        </p:txBody>
      </p:sp>
    </p:spTree>
    <p:extLst>
      <p:ext uri="{BB962C8B-B14F-4D97-AF65-F5344CB8AC3E}">
        <p14:creationId xmlns:p14="http://schemas.microsoft.com/office/powerpoint/2010/main" val="2605906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8D7CD-DDB6-E8B1-07E4-457ED4D1B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744C51-F537-F431-A124-7056C9076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4000" dirty="0"/>
              <a:t>Ferramentas de Gestão e Transparência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473593-3BA1-1A9E-1BFB-911EE565D8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5522" y="2676525"/>
            <a:ext cx="10971637" cy="1455528"/>
          </a:xfrm>
        </p:spPr>
        <p:txBody>
          <a:bodyPr rtlCol="0"/>
          <a:lstStyle>
            <a:defPPr>
              <a:defRPr lang="pt-BR"/>
            </a:defPPr>
          </a:lstStyle>
          <a:p>
            <a:r>
              <a:rPr lang="pt-BR" b="1" dirty="0"/>
              <a:t>As Ferramentas podem ser acessadas diretamente no Portal do </a:t>
            </a:r>
            <a:r>
              <a:rPr lang="pt-BR" b="1" dirty="0" err="1"/>
              <a:t>Transferegov</a:t>
            </a:r>
            <a:r>
              <a:rPr lang="pt-BR" b="1" dirty="0"/>
              <a:t>:</a:t>
            </a:r>
          </a:p>
          <a:p>
            <a:r>
              <a:rPr lang="pt-BR" b="1" dirty="0"/>
              <a:t>🔗 </a:t>
            </a:r>
            <a:r>
              <a:rPr lang="pt-BR" b="1" dirty="0">
                <a:solidFill>
                  <a:srgbClr val="0070C0"/>
                </a:solidFill>
              </a:rPr>
              <a:t>https://www.gov.br/transferegov/pt-br</a:t>
            </a:r>
          </a:p>
          <a:p>
            <a:pPr lvl="1" rtl="0"/>
            <a:endParaRPr lang="pt-BR" dirty="0"/>
          </a:p>
        </p:txBody>
      </p:sp>
      <p:pic>
        <p:nvPicPr>
          <p:cNvPr id="4" name="Imagem 3" descr="Interface gráfica do usuário, Aplicativo, Word&#10;&#10;O conteúdo gerado por IA pode estar incorreto.">
            <a:extLst>
              <a:ext uri="{FF2B5EF4-FFF2-40B4-BE49-F238E27FC236}">
                <a16:creationId xmlns:a16="http://schemas.microsoft.com/office/drawing/2014/main" id="{B4F201F3-6855-738F-7A28-81347C5DF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131" y="3823878"/>
            <a:ext cx="7004649" cy="242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25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Site&#10;&#10;O conteúdo gerado por IA pode estar incorreto.">
            <a:extLst>
              <a:ext uri="{FF2B5EF4-FFF2-40B4-BE49-F238E27FC236}">
                <a16:creationId xmlns:a16="http://schemas.microsoft.com/office/drawing/2014/main" id="{6A9FC136-054A-2AE3-4EE3-5E8E4C96E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0"/>
            <a:ext cx="6858000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EE07647-0645-A1E1-6669-C818728403BB}"/>
              </a:ext>
            </a:extLst>
          </p:cNvPr>
          <p:cNvSpPr txBox="1"/>
          <p:nvPr/>
        </p:nvSpPr>
        <p:spPr>
          <a:xfrm>
            <a:off x="7572374" y="2151727"/>
            <a:ext cx="461962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Disponibilização de informações através de Painéis Gerenciais</a:t>
            </a:r>
          </a:p>
        </p:txBody>
      </p:sp>
    </p:spTree>
    <p:extLst>
      <p:ext uri="{BB962C8B-B14F-4D97-AF65-F5344CB8AC3E}">
        <p14:creationId xmlns:p14="http://schemas.microsoft.com/office/powerpoint/2010/main" val="553439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37F93-2D39-16ED-90A0-FFB9A17B7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A403C5-437F-F49C-A2E6-E8DBADA84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4000" dirty="0"/>
              <a:t>Disponibilização de informações através de Painéis Gerenciais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4DF30E4-6050-94BF-C2C2-06E1184CE7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5522" y="2676525"/>
            <a:ext cx="10971637" cy="3597470"/>
          </a:xfrm>
        </p:spPr>
        <p:txBody>
          <a:bodyPr rtlCol="0"/>
          <a:lstStyle>
            <a:defPPr>
              <a:defRPr lang="pt-BR"/>
            </a:def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effectLst/>
                <a:latin typeface="Trebuchet MS (Corpo)"/>
              </a:rPr>
              <a:t>O que são dashboards?</a:t>
            </a:r>
            <a:endParaRPr kumimoji="0" lang="pt-BR" altLang="pt-BR" b="0" i="0" u="none" strike="noStrike" cap="none" normalizeH="0" baseline="0" dirty="0">
              <a:ln>
                <a:noFill/>
              </a:ln>
              <a:effectLst/>
              <a:latin typeface="Trebuchet MS (Corpo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effectLst/>
                <a:latin typeface="Trebuchet MS (Corpo)"/>
              </a:rPr>
              <a:t>Ferramentas visuais e interativas que apresentam dados de forma agregada e intuitiva.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pt-BR" altLang="pt-BR" b="0" i="0" u="none" strike="noStrike" cap="none" normalizeH="0" baseline="0" dirty="0">
              <a:ln>
                <a:noFill/>
              </a:ln>
              <a:effectLst/>
              <a:latin typeface="Trebuchet MS (Corpo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effectLst/>
                <a:latin typeface="Trebuchet MS (Corpo)"/>
              </a:rPr>
              <a:t>Auxiliam na </a:t>
            </a:r>
            <a:r>
              <a:rPr kumimoji="0" lang="pt-BR" altLang="pt-BR" b="1" i="0" u="none" strike="noStrike" cap="none" normalizeH="0" baseline="0" dirty="0">
                <a:ln>
                  <a:noFill/>
                </a:ln>
                <a:effectLst/>
                <a:latin typeface="Trebuchet MS (Corpo)"/>
              </a:rPr>
              <a:t>melhoria da gestão pública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effectLst/>
                <a:latin typeface="Trebuchet MS (Corpo)"/>
              </a:rPr>
              <a:t> ao permitir: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effectLst/>
                <a:latin typeface="Trebuchet MS (Corpo)"/>
              </a:rPr>
              <a:t>Monitoramento de resultados.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effectLst/>
                <a:latin typeface="Trebuchet MS (Corpo)"/>
              </a:rPr>
              <a:t>Identificação de tendências.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effectLst/>
                <a:latin typeface="Trebuchet MS (Corpo)"/>
              </a:rPr>
              <a:t>Antecipação de problemas.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pt-BR" altLang="pt-BR" b="0" i="0" u="none" strike="noStrike" cap="none" normalizeH="0" baseline="0" dirty="0">
              <a:ln>
                <a:noFill/>
              </a:ln>
              <a:effectLst/>
              <a:latin typeface="Trebuchet MS (Corpo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effectLst/>
                <a:latin typeface="Trebuchet MS (Corpo)"/>
              </a:rPr>
              <a:t>Benefício: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effectLst/>
                <a:latin typeface="Trebuchet MS (Corpo)"/>
              </a:rPr>
              <a:t> apoia a implementação mais eficiente das políticas públicas "lá na ponta", impactando diretamente a população.</a:t>
            </a:r>
          </a:p>
          <a:p>
            <a:pPr lvl="1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83969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4E203-1F4D-A701-8D20-E5C2EEB77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89C515-4933-AD06-8A68-0CC0FF5CC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4000" dirty="0"/>
              <a:t>Navegação pelos Painéis: principais funcionalidades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A48CBAC-A994-01C8-DC1B-9DA97FEB8F03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 bwMode="auto">
          <a:xfrm>
            <a:off x="595313" y="2714334"/>
            <a:ext cx="10971847" cy="283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effectLst/>
                <a:latin typeface="Trebuchet MS (Corpo)"/>
              </a:rPr>
              <a:t>As informações podem ser acessadas pelo endereço:</a:t>
            </a:r>
            <a:br>
              <a:rPr kumimoji="0" lang="pt-BR" altLang="pt-BR" b="0" i="0" u="none" strike="noStrike" cap="none" normalizeH="0" baseline="0" dirty="0">
                <a:ln>
                  <a:noFill/>
                </a:ln>
                <a:effectLst/>
                <a:latin typeface="Trebuchet MS (Corpo)"/>
              </a:rPr>
            </a:br>
            <a:r>
              <a:rPr kumimoji="0" lang="pt-BR" altLang="pt-BR" b="0" i="0" u="none" strike="noStrike" cap="none" normalizeH="0" baseline="0" dirty="0">
                <a:ln>
                  <a:noFill/>
                </a:ln>
                <a:effectLst/>
                <a:latin typeface="Trebuchet MS (Corpo)"/>
              </a:rPr>
              <a:t>🔗 </a:t>
            </a:r>
            <a:r>
              <a:rPr lang="pt-BR" altLang="pt-BR" b="1" dirty="0">
                <a:solidFill>
                  <a:srgbClr val="0070C0"/>
                </a:solidFill>
                <a:latin typeface="Trebuchet MS (Corpo)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https://parceriasgov.paineis.gov.br</a:t>
            </a:r>
            <a:endParaRPr lang="pt-BR" altLang="pt-BR" b="1" dirty="0">
              <a:solidFill>
                <a:srgbClr val="0070C0"/>
              </a:solidFill>
              <a:latin typeface="Trebuchet MS (Corpo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b="0" i="0" u="none" strike="noStrike" cap="none" normalizeH="0" baseline="0" dirty="0">
              <a:ln>
                <a:noFill/>
              </a:ln>
              <a:effectLst/>
              <a:latin typeface="Trebuchet MS (Corpo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effectLst/>
                <a:latin typeface="Trebuchet MS (Corpo)"/>
              </a:rPr>
              <a:t>Principais funcionalidades:</a:t>
            </a:r>
            <a:endParaRPr kumimoji="0" lang="pt-BR" altLang="pt-BR" b="0" i="0" u="none" strike="noStrike" cap="none" normalizeH="0" baseline="0" dirty="0">
              <a:ln>
                <a:noFill/>
              </a:ln>
              <a:effectLst/>
              <a:latin typeface="Trebuchet MS (Corpo)"/>
            </a:endParaRPr>
          </a:p>
          <a:p>
            <a:pPr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altLang="pt-BR" dirty="0"/>
              <a:t>Filtros dinâmicos por estado, município, proposta, concedente, convenente e etc.</a:t>
            </a:r>
          </a:p>
          <a:p>
            <a:pPr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altLang="pt-BR" dirty="0"/>
              <a:t>Visualização de indicadores, gráficos e mapas.</a:t>
            </a:r>
          </a:p>
          <a:p>
            <a:pPr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altLang="pt-BR" dirty="0"/>
              <a:t>Permite o acompanhamento da execução das transferências e obras.</a:t>
            </a:r>
          </a:p>
          <a:p>
            <a:pPr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altLang="pt-BR" dirty="0"/>
              <a:t>Exportação de relatórios.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710424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do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32789_TF78853419_Win32" id="{854A30D2-9E34-488C-9C98-B452D2CBAD89}" vid="{DA39436B-3821-44D5-9B65-C78155AED97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d5f033b-d343-4201-a486-5cdad6c5a311" xsi:nil="true"/>
    <MediaServiceKeyPoints xmlns="73bf6cf8-edec-4cdf-bf01-59379a8590eb" xsi:nil="true"/>
    <Datadareuni_x00e3_o xmlns="73bf6cf8-edec-4cdf-bf01-59379a8590eb" xsi:nil="true"/>
    <Assunto_x0020_da_x0020_reuni_x00e3_o xmlns="73bf6cf8-edec-4cdf-bf01-59379a8590eb" xsi:nil="true"/>
    <lcf76f155ced4ddcb4097134ff3c332f xmlns="73bf6cf8-edec-4cdf-bf01-59379a8590eb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6D6E9B91A6C104E922FEF17F7207026" ma:contentTypeVersion="20" ma:contentTypeDescription="Crie um novo documento." ma:contentTypeScope="" ma:versionID="0755adf983ae106f1f34dd247aa65315">
  <xsd:schema xmlns:xsd="http://www.w3.org/2001/XMLSchema" xmlns:xs="http://www.w3.org/2001/XMLSchema" xmlns:p="http://schemas.microsoft.com/office/2006/metadata/properties" xmlns:ns2="73bf6cf8-edec-4cdf-bf01-59379a8590eb" xmlns:ns3="cd5f033b-d343-4201-a486-5cdad6c5a311" targetNamespace="http://schemas.microsoft.com/office/2006/metadata/properties" ma:root="true" ma:fieldsID="d8edb83b2bc7fd9c79ef777f478b6843" ns2:_="" ns3:_="">
    <xsd:import namespace="73bf6cf8-edec-4cdf-bf01-59379a8590eb"/>
    <xsd:import namespace="cd5f033b-d343-4201-a486-5cdad6c5a3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Assunto_x0020_da_x0020_reuni_x00e3_o" minOccurs="0"/>
                <xsd:element ref="ns2:Datadareuni_x00e3_o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bf6cf8-edec-4cdf-bf01-59379a8590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Assunto_x0020_da_x0020_reuni_x00e3_o" ma:index="13" nillable="true" ma:displayName="Assunto da reunião" ma:internalName="Assunto_x0020_da_x0020_reuni_x00e3_o">
      <xsd:simpleType>
        <xsd:restriction base="dms:Text">
          <xsd:maxLength value="255"/>
        </xsd:restriction>
      </xsd:simpleType>
    </xsd:element>
    <xsd:element name="Datadareuni_x00e3_o" ma:index="14" nillable="true" ma:displayName="Data da reunião" ma:format="DateTime" ma:internalName="Datadareuni_x00e3_o">
      <xsd:simpleType>
        <xsd:restriction base="dms:DateTime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AutoTags" ma:index="18" nillable="true" ma:displayName="Tags" ma:internalName="MediaServiceAutoTags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23" nillable="true" ma:taxonomy="true" ma:internalName="lcf76f155ced4ddcb4097134ff3c332f" ma:taxonomyFieldName="MediaServiceImageTags" ma:displayName="Marcações de imagem" ma:readOnly="false" ma:fieldId="{5cf76f15-5ced-4ddc-b409-7134ff3c332f}" ma:taxonomyMulti="true" ma:sspId="bf897d17-34fd-4a01-8f80-908009a6c4a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5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5f033b-d343-4201-a486-5cdad6c5a31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f1f2d62a-58c7-4502-9df1-c846eaae1ffa}" ma:internalName="TaxCatchAll" ma:showField="CatchAllData" ma:web="cd5f033b-d343-4201-a486-5cdad6c5a31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F4B194E-8B30-4377-8C59-ECFB902D2A26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cd5f033b-d343-4201-a486-5cdad6c5a311"/>
    <ds:schemaRef ds:uri="73bf6cf8-edec-4cdf-bf01-59379a8590eb"/>
    <ds:schemaRef ds:uri="http://purl.org/dc/dcmitype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7EC309B-6070-4BCE-B134-A40D8832B9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bf6cf8-edec-4cdf-bf01-59379a8590eb"/>
    <ds:schemaRef ds:uri="cd5f033b-d343-4201-a486-5cdad6c5a3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{F9B0322F-7303-4656-B3D6-04AFCDAA0CDF}tf78853419_win32</Template>
  <TotalTime>180</TotalTime>
  <Words>610</Words>
  <Application>Microsoft Office PowerPoint</Application>
  <PresentationFormat>Widescreen</PresentationFormat>
  <Paragraphs>79</Paragraphs>
  <Slides>14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9" baseType="lpstr">
      <vt:lpstr>Arial</vt:lpstr>
      <vt:lpstr>Calibri</vt:lpstr>
      <vt:lpstr>Trebuchet MS</vt:lpstr>
      <vt:lpstr>Trebuchet MS (Corpo)</vt:lpstr>
      <vt:lpstr>Personalizado</vt:lpstr>
      <vt:lpstr>Conheça como disponibilizamos as informações do Transferegov.br e Obrasgov.br e o que vem por aí </vt:lpstr>
      <vt:lpstr>Agenda</vt:lpstr>
      <vt:lpstr>O que são os dados dos sistemas Transferegov e Obrasgov?</vt:lpstr>
      <vt:lpstr>Como essas informações são inseridas na base de dados diariamente</vt:lpstr>
      <vt:lpstr>Rotina diária de transformação dos dados em informações</vt:lpstr>
      <vt:lpstr>Ferramentas de Gestão e Transparência</vt:lpstr>
      <vt:lpstr>Apresentação do PowerPoint</vt:lpstr>
      <vt:lpstr>Disponibilização de informações através de Painéis Gerenciais</vt:lpstr>
      <vt:lpstr>Navegação pelos Painéis: principais funcionalidades</vt:lpstr>
      <vt:lpstr>Disponibilização de Dados Abertos através de APIs e Arquivos CSV</vt:lpstr>
      <vt:lpstr>Disponibilização de Dados Abertos através de APIs e Arquivos CSV</vt:lpstr>
      <vt:lpstr>O que vem de novidade ainda em 2025?</vt:lpstr>
      <vt:lpstr>Conclusão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Gabriele Nunes</dc:creator>
  <cp:lastModifiedBy>Felipe La Rocca Teixeira</cp:lastModifiedBy>
  <cp:revision>31</cp:revision>
  <dcterms:created xsi:type="dcterms:W3CDTF">2025-05-27T14:13:23Z</dcterms:created>
  <dcterms:modified xsi:type="dcterms:W3CDTF">2025-06-02T17:31:36Z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0x01010026D6E9B91A6C104E922FEF17F7207026</vt:lpwstr>
  </property>
  <property fmtid="{D5CDD505-2E9C-101B-9397-08002B2CF9AE}" pid="3" name="MediaServiceImageTags">
    <vt:lpwstr/>
  </property>
</Properties>
</file>